
<file path=[Content_Types].xml><?xml version="1.0" encoding="utf-8"?>
<Types xmlns="http://schemas.openxmlformats.org/package/2006/content-types">
  <Default Extension="gif" ContentType="image/gif"/>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58" r:id="rId4"/>
    <p:sldId id="263"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3069" autoAdjust="0"/>
    <p:restoredTop sz="94660"/>
  </p:normalViewPr>
  <p:slideViewPr>
    <p:cSldViewPr snapToGrid="0">
      <p:cViewPr>
        <p:scale>
          <a:sx n="60" d="100"/>
          <a:sy n="60" d="100"/>
        </p:scale>
        <p:origin x="306" y="2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gif>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D1286-5857-4F77-A460-312501852A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FC8E222-E9F7-41BA-9891-A821135EE8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950733-3F61-4866-BF50-4FF12F999222}"/>
              </a:ext>
            </a:extLst>
          </p:cNvPr>
          <p:cNvSpPr>
            <a:spLocks noGrp="1"/>
          </p:cNvSpPr>
          <p:nvPr>
            <p:ph type="dt" sz="half" idx="10"/>
          </p:nvPr>
        </p:nvSpPr>
        <p:spPr/>
        <p:txBody>
          <a:bodyPr/>
          <a:lstStyle/>
          <a:p>
            <a:fld id="{EB19CA59-0604-4299-A1B6-5683E168CE64}" type="datetimeFigureOut">
              <a:rPr lang="en-US" smtClean="0"/>
              <a:t>12/1/2019</a:t>
            </a:fld>
            <a:endParaRPr lang="en-US"/>
          </a:p>
        </p:txBody>
      </p:sp>
      <p:sp>
        <p:nvSpPr>
          <p:cNvPr id="5" name="Footer Placeholder 4">
            <a:extLst>
              <a:ext uri="{FF2B5EF4-FFF2-40B4-BE49-F238E27FC236}">
                <a16:creationId xmlns:a16="http://schemas.microsoft.com/office/drawing/2014/main" id="{A8CD1E38-DBC3-4D01-B607-C1CB6EDDD4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D635CD-8591-4725-9F61-7CFCAA3D6274}"/>
              </a:ext>
            </a:extLst>
          </p:cNvPr>
          <p:cNvSpPr>
            <a:spLocks noGrp="1"/>
          </p:cNvSpPr>
          <p:nvPr>
            <p:ph type="sldNum" sz="quarter" idx="12"/>
          </p:nvPr>
        </p:nvSpPr>
        <p:spPr/>
        <p:txBody>
          <a:bodyPr/>
          <a:lstStyle/>
          <a:p>
            <a:fld id="{C5DA075C-C993-4FAD-8A21-EDA8F2646A4F}" type="slidenum">
              <a:rPr lang="en-US" smtClean="0"/>
              <a:t>‹#›</a:t>
            </a:fld>
            <a:endParaRPr lang="en-US"/>
          </a:p>
        </p:txBody>
      </p:sp>
    </p:spTree>
    <p:extLst>
      <p:ext uri="{BB962C8B-B14F-4D97-AF65-F5344CB8AC3E}">
        <p14:creationId xmlns:p14="http://schemas.microsoft.com/office/powerpoint/2010/main" val="14426060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C67CE-1BE3-4383-A6D3-9C0181C1B0B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EA0F42-AE96-4999-9BFF-C1745D3D3B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D83458-CF02-4F4E-9F6C-1ABAE4F2B28C}"/>
              </a:ext>
            </a:extLst>
          </p:cNvPr>
          <p:cNvSpPr>
            <a:spLocks noGrp="1"/>
          </p:cNvSpPr>
          <p:nvPr>
            <p:ph type="dt" sz="half" idx="10"/>
          </p:nvPr>
        </p:nvSpPr>
        <p:spPr/>
        <p:txBody>
          <a:bodyPr/>
          <a:lstStyle/>
          <a:p>
            <a:fld id="{EB19CA59-0604-4299-A1B6-5683E168CE64}" type="datetimeFigureOut">
              <a:rPr lang="en-US" smtClean="0"/>
              <a:t>12/1/2019</a:t>
            </a:fld>
            <a:endParaRPr lang="en-US"/>
          </a:p>
        </p:txBody>
      </p:sp>
      <p:sp>
        <p:nvSpPr>
          <p:cNvPr id="5" name="Footer Placeholder 4">
            <a:extLst>
              <a:ext uri="{FF2B5EF4-FFF2-40B4-BE49-F238E27FC236}">
                <a16:creationId xmlns:a16="http://schemas.microsoft.com/office/drawing/2014/main" id="{2ED3FDF1-E969-4E6A-BA51-741A98207F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A98974-7585-4C3B-8E54-2A38FC3971F4}"/>
              </a:ext>
            </a:extLst>
          </p:cNvPr>
          <p:cNvSpPr>
            <a:spLocks noGrp="1"/>
          </p:cNvSpPr>
          <p:nvPr>
            <p:ph type="sldNum" sz="quarter" idx="12"/>
          </p:nvPr>
        </p:nvSpPr>
        <p:spPr/>
        <p:txBody>
          <a:bodyPr/>
          <a:lstStyle/>
          <a:p>
            <a:fld id="{C5DA075C-C993-4FAD-8A21-EDA8F2646A4F}" type="slidenum">
              <a:rPr lang="en-US" smtClean="0"/>
              <a:t>‹#›</a:t>
            </a:fld>
            <a:endParaRPr lang="en-US"/>
          </a:p>
        </p:txBody>
      </p:sp>
    </p:spTree>
    <p:extLst>
      <p:ext uri="{BB962C8B-B14F-4D97-AF65-F5344CB8AC3E}">
        <p14:creationId xmlns:p14="http://schemas.microsoft.com/office/powerpoint/2010/main" val="3210196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9DC4B4-DCE1-49C5-B8EE-D1D37FBBE7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76607F5-AB7E-4007-BA87-6F3E36BC80E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B09136-C0EF-49AF-BF37-224A32D67BDC}"/>
              </a:ext>
            </a:extLst>
          </p:cNvPr>
          <p:cNvSpPr>
            <a:spLocks noGrp="1"/>
          </p:cNvSpPr>
          <p:nvPr>
            <p:ph type="dt" sz="half" idx="10"/>
          </p:nvPr>
        </p:nvSpPr>
        <p:spPr/>
        <p:txBody>
          <a:bodyPr/>
          <a:lstStyle/>
          <a:p>
            <a:fld id="{EB19CA59-0604-4299-A1B6-5683E168CE64}" type="datetimeFigureOut">
              <a:rPr lang="en-US" smtClean="0"/>
              <a:t>12/1/2019</a:t>
            </a:fld>
            <a:endParaRPr lang="en-US"/>
          </a:p>
        </p:txBody>
      </p:sp>
      <p:sp>
        <p:nvSpPr>
          <p:cNvPr id="5" name="Footer Placeholder 4">
            <a:extLst>
              <a:ext uri="{FF2B5EF4-FFF2-40B4-BE49-F238E27FC236}">
                <a16:creationId xmlns:a16="http://schemas.microsoft.com/office/drawing/2014/main" id="{BEA641C2-986E-4510-ACF3-985A20D615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9384DA-4DF4-45A0-80DE-BFE0E8F573B0}"/>
              </a:ext>
            </a:extLst>
          </p:cNvPr>
          <p:cNvSpPr>
            <a:spLocks noGrp="1"/>
          </p:cNvSpPr>
          <p:nvPr>
            <p:ph type="sldNum" sz="quarter" idx="12"/>
          </p:nvPr>
        </p:nvSpPr>
        <p:spPr/>
        <p:txBody>
          <a:bodyPr/>
          <a:lstStyle/>
          <a:p>
            <a:fld id="{C5DA075C-C993-4FAD-8A21-EDA8F2646A4F}" type="slidenum">
              <a:rPr lang="en-US" smtClean="0"/>
              <a:t>‹#›</a:t>
            </a:fld>
            <a:endParaRPr lang="en-US"/>
          </a:p>
        </p:txBody>
      </p:sp>
    </p:spTree>
    <p:extLst>
      <p:ext uri="{BB962C8B-B14F-4D97-AF65-F5344CB8AC3E}">
        <p14:creationId xmlns:p14="http://schemas.microsoft.com/office/powerpoint/2010/main" val="3029166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51379-232C-498E-9EC1-A25A5E3FF0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FDE304-4DB1-4399-BDAA-FDC3CA889B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1BD40A-4589-49C9-BE9C-B8D9F51D3DC2}"/>
              </a:ext>
            </a:extLst>
          </p:cNvPr>
          <p:cNvSpPr>
            <a:spLocks noGrp="1"/>
          </p:cNvSpPr>
          <p:nvPr>
            <p:ph type="dt" sz="half" idx="10"/>
          </p:nvPr>
        </p:nvSpPr>
        <p:spPr/>
        <p:txBody>
          <a:bodyPr/>
          <a:lstStyle/>
          <a:p>
            <a:fld id="{EB19CA59-0604-4299-A1B6-5683E168CE64}" type="datetimeFigureOut">
              <a:rPr lang="en-US" smtClean="0"/>
              <a:t>12/1/2019</a:t>
            </a:fld>
            <a:endParaRPr lang="en-US"/>
          </a:p>
        </p:txBody>
      </p:sp>
      <p:sp>
        <p:nvSpPr>
          <p:cNvPr id="5" name="Footer Placeholder 4">
            <a:extLst>
              <a:ext uri="{FF2B5EF4-FFF2-40B4-BE49-F238E27FC236}">
                <a16:creationId xmlns:a16="http://schemas.microsoft.com/office/drawing/2014/main" id="{A186159D-F9CD-403B-828E-EEFF6D1CE3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63E08E-A988-4BA6-9F7C-33D3C161A13A}"/>
              </a:ext>
            </a:extLst>
          </p:cNvPr>
          <p:cNvSpPr>
            <a:spLocks noGrp="1"/>
          </p:cNvSpPr>
          <p:nvPr>
            <p:ph type="sldNum" sz="quarter" idx="12"/>
          </p:nvPr>
        </p:nvSpPr>
        <p:spPr/>
        <p:txBody>
          <a:bodyPr/>
          <a:lstStyle/>
          <a:p>
            <a:fld id="{C5DA075C-C993-4FAD-8A21-EDA8F2646A4F}" type="slidenum">
              <a:rPr lang="en-US" smtClean="0"/>
              <a:t>‹#›</a:t>
            </a:fld>
            <a:endParaRPr lang="en-US"/>
          </a:p>
        </p:txBody>
      </p:sp>
    </p:spTree>
    <p:extLst>
      <p:ext uri="{BB962C8B-B14F-4D97-AF65-F5344CB8AC3E}">
        <p14:creationId xmlns:p14="http://schemas.microsoft.com/office/powerpoint/2010/main" val="2023410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E52A6-0E53-49B0-9EA0-D38C41FEA0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19727F7-4E65-471D-BF78-8D991E23B0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BA70AC7-2283-4E1A-9C7D-16F5A549EA57}"/>
              </a:ext>
            </a:extLst>
          </p:cNvPr>
          <p:cNvSpPr>
            <a:spLocks noGrp="1"/>
          </p:cNvSpPr>
          <p:nvPr>
            <p:ph type="dt" sz="half" idx="10"/>
          </p:nvPr>
        </p:nvSpPr>
        <p:spPr/>
        <p:txBody>
          <a:bodyPr/>
          <a:lstStyle/>
          <a:p>
            <a:fld id="{EB19CA59-0604-4299-A1B6-5683E168CE64}" type="datetimeFigureOut">
              <a:rPr lang="en-US" smtClean="0"/>
              <a:t>12/1/2019</a:t>
            </a:fld>
            <a:endParaRPr lang="en-US"/>
          </a:p>
        </p:txBody>
      </p:sp>
      <p:sp>
        <p:nvSpPr>
          <p:cNvPr id="5" name="Footer Placeholder 4">
            <a:extLst>
              <a:ext uri="{FF2B5EF4-FFF2-40B4-BE49-F238E27FC236}">
                <a16:creationId xmlns:a16="http://schemas.microsoft.com/office/drawing/2014/main" id="{7CD9E5D4-38E7-4E8E-942A-586BEBEDC8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01E912-62E2-4C01-9B48-43ECBC886243}"/>
              </a:ext>
            </a:extLst>
          </p:cNvPr>
          <p:cNvSpPr>
            <a:spLocks noGrp="1"/>
          </p:cNvSpPr>
          <p:nvPr>
            <p:ph type="sldNum" sz="quarter" idx="12"/>
          </p:nvPr>
        </p:nvSpPr>
        <p:spPr/>
        <p:txBody>
          <a:bodyPr/>
          <a:lstStyle/>
          <a:p>
            <a:fld id="{C5DA075C-C993-4FAD-8A21-EDA8F2646A4F}" type="slidenum">
              <a:rPr lang="en-US" smtClean="0"/>
              <a:t>‹#›</a:t>
            </a:fld>
            <a:endParaRPr lang="en-US"/>
          </a:p>
        </p:txBody>
      </p:sp>
    </p:spTree>
    <p:extLst>
      <p:ext uri="{BB962C8B-B14F-4D97-AF65-F5344CB8AC3E}">
        <p14:creationId xmlns:p14="http://schemas.microsoft.com/office/powerpoint/2010/main" val="1580902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4FBC1-A731-4EBE-962A-10CD487428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B011FD-FCF0-44FD-A739-2CF464F8046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BF10B2-926E-4EAF-B213-1F85DD89F7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5E3F52-E1B4-428A-B1C1-EC9522546B06}"/>
              </a:ext>
            </a:extLst>
          </p:cNvPr>
          <p:cNvSpPr>
            <a:spLocks noGrp="1"/>
          </p:cNvSpPr>
          <p:nvPr>
            <p:ph type="dt" sz="half" idx="10"/>
          </p:nvPr>
        </p:nvSpPr>
        <p:spPr/>
        <p:txBody>
          <a:bodyPr/>
          <a:lstStyle/>
          <a:p>
            <a:fld id="{EB19CA59-0604-4299-A1B6-5683E168CE64}" type="datetimeFigureOut">
              <a:rPr lang="en-US" smtClean="0"/>
              <a:t>12/1/2019</a:t>
            </a:fld>
            <a:endParaRPr lang="en-US"/>
          </a:p>
        </p:txBody>
      </p:sp>
      <p:sp>
        <p:nvSpPr>
          <p:cNvPr id="6" name="Footer Placeholder 5">
            <a:extLst>
              <a:ext uri="{FF2B5EF4-FFF2-40B4-BE49-F238E27FC236}">
                <a16:creationId xmlns:a16="http://schemas.microsoft.com/office/drawing/2014/main" id="{86C66ADB-F443-4956-A5BF-09761E70F6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FBCE5F-5BD1-4E36-8532-5584F170180B}"/>
              </a:ext>
            </a:extLst>
          </p:cNvPr>
          <p:cNvSpPr>
            <a:spLocks noGrp="1"/>
          </p:cNvSpPr>
          <p:nvPr>
            <p:ph type="sldNum" sz="quarter" idx="12"/>
          </p:nvPr>
        </p:nvSpPr>
        <p:spPr/>
        <p:txBody>
          <a:bodyPr/>
          <a:lstStyle/>
          <a:p>
            <a:fld id="{C5DA075C-C993-4FAD-8A21-EDA8F2646A4F}" type="slidenum">
              <a:rPr lang="en-US" smtClean="0"/>
              <a:t>‹#›</a:t>
            </a:fld>
            <a:endParaRPr lang="en-US"/>
          </a:p>
        </p:txBody>
      </p:sp>
    </p:spTree>
    <p:extLst>
      <p:ext uri="{BB962C8B-B14F-4D97-AF65-F5344CB8AC3E}">
        <p14:creationId xmlns:p14="http://schemas.microsoft.com/office/powerpoint/2010/main" val="3342115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DB691-762F-48AE-B752-36765A2330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A505C6B-0549-47E8-AAB1-DB49F81C2D7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7AE4846-CEA7-4807-9B71-B13F909D04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BD99077-3285-4718-A5FB-A2A6C59A5BC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0992B5C-BC26-46A1-BAFC-B1BA51CB76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A4E3C50-9D12-48EE-9208-CE27CED64009}"/>
              </a:ext>
            </a:extLst>
          </p:cNvPr>
          <p:cNvSpPr>
            <a:spLocks noGrp="1"/>
          </p:cNvSpPr>
          <p:nvPr>
            <p:ph type="dt" sz="half" idx="10"/>
          </p:nvPr>
        </p:nvSpPr>
        <p:spPr/>
        <p:txBody>
          <a:bodyPr/>
          <a:lstStyle/>
          <a:p>
            <a:fld id="{EB19CA59-0604-4299-A1B6-5683E168CE64}" type="datetimeFigureOut">
              <a:rPr lang="en-US" smtClean="0"/>
              <a:t>12/1/2019</a:t>
            </a:fld>
            <a:endParaRPr lang="en-US"/>
          </a:p>
        </p:txBody>
      </p:sp>
      <p:sp>
        <p:nvSpPr>
          <p:cNvPr id="8" name="Footer Placeholder 7">
            <a:extLst>
              <a:ext uri="{FF2B5EF4-FFF2-40B4-BE49-F238E27FC236}">
                <a16:creationId xmlns:a16="http://schemas.microsoft.com/office/drawing/2014/main" id="{8FD2C188-A317-44C6-B598-C2F212A3815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4525D6-5094-4378-8648-99CA9CD8E65A}"/>
              </a:ext>
            </a:extLst>
          </p:cNvPr>
          <p:cNvSpPr>
            <a:spLocks noGrp="1"/>
          </p:cNvSpPr>
          <p:nvPr>
            <p:ph type="sldNum" sz="quarter" idx="12"/>
          </p:nvPr>
        </p:nvSpPr>
        <p:spPr/>
        <p:txBody>
          <a:bodyPr/>
          <a:lstStyle/>
          <a:p>
            <a:fld id="{C5DA075C-C993-4FAD-8A21-EDA8F2646A4F}" type="slidenum">
              <a:rPr lang="en-US" smtClean="0"/>
              <a:t>‹#›</a:t>
            </a:fld>
            <a:endParaRPr lang="en-US"/>
          </a:p>
        </p:txBody>
      </p:sp>
    </p:spTree>
    <p:extLst>
      <p:ext uri="{BB962C8B-B14F-4D97-AF65-F5344CB8AC3E}">
        <p14:creationId xmlns:p14="http://schemas.microsoft.com/office/powerpoint/2010/main" val="22786044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85492-9D93-4504-ACBC-2A410C1B03B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121066-04E2-42FC-BEFA-D428DF9A13D1}"/>
              </a:ext>
            </a:extLst>
          </p:cNvPr>
          <p:cNvSpPr>
            <a:spLocks noGrp="1"/>
          </p:cNvSpPr>
          <p:nvPr>
            <p:ph type="dt" sz="half" idx="10"/>
          </p:nvPr>
        </p:nvSpPr>
        <p:spPr/>
        <p:txBody>
          <a:bodyPr/>
          <a:lstStyle/>
          <a:p>
            <a:fld id="{EB19CA59-0604-4299-A1B6-5683E168CE64}" type="datetimeFigureOut">
              <a:rPr lang="en-US" smtClean="0"/>
              <a:t>12/1/2019</a:t>
            </a:fld>
            <a:endParaRPr lang="en-US"/>
          </a:p>
        </p:txBody>
      </p:sp>
      <p:sp>
        <p:nvSpPr>
          <p:cNvPr id="4" name="Footer Placeholder 3">
            <a:extLst>
              <a:ext uri="{FF2B5EF4-FFF2-40B4-BE49-F238E27FC236}">
                <a16:creationId xmlns:a16="http://schemas.microsoft.com/office/drawing/2014/main" id="{F9E264B0-FDA4-4AAD-92C3-653BB2F4F89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6AE1486-B25C-4BFF-9FF8-D50FA4416985}"/>
              </a:ext>
            </a:extLst>
          </p:cNvPr>
          <p:cNvSpPr>
            <a:spLocks noGrp="1"/>
          </p:cNvSpPr>
          <p:nvPr>
            <p:ph type="sldNum" sz="quarter" idx="12"/>
          </p:nvPr>
        </p:nvSpPr>
        <p:spPr/>
        <p:txBody>
          <a:bodyPr/>
          <a:lstStyle/>
          <a:p>
            <a:fld id="{C5DA075C-C993-4FAD-8A21-EDA8F2646A4F}" type="slidenum">
              <a:rPr lang="en-US" smtClean="0"/>
              <a:t>‹#›</a:t>
            </a:fld>
            <a:endParaRPr lang="en-US"/>
          </a:p>
        </p:txBody>
      </p:sp>
    </p:spTree>
    <p:extLst>
      <p:ext uri="{BB962C8B-B14F-4D97-AF65-F5344CB8AC3E}">
        <p14:creationId xmlns:p14="http://schemas.microsoft.com/office/powerpoint/2010/main" val="34313035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FF30AE-CC9B-4783-879D-E7963849A5F2}"/>
              </a:ext>
            </a:extLst>
          </p:cNvPr>
          <p:cNvSpPr>
            <a:spLocks noGrp="1"/>
          </p:cNvSpPr>
          <p:nvPr>
            <p:ph type="dt" sz="half" idx="10"/>
          </p:nvPr>
        </p:nvSpPr>
        <p:spPr/>
        <p:txBody>
          <a:bodyPr/>
          <a:lstStyle/>
          <a:p>
            <a:fld id="{EB19CA59-0604-4299-A1B6-5683E168CE64}" type="datetimeFigureOut">
              <a:rPr lang="en-US" smtClean="0"/>
              <a:t>12/1/2019</a:t>
            </a:fld>
            <a:endParaRPr lang="en-US"/>
          </a:p>
        </p:txBody>
      </p:sp>
      <p:sp>
        <p:nvSpPr>
          <p:cNvPr id="3" name="Footer Placeholder 2">
            <a:extLst>
              <a:ext uri="{FF2B5EF4-FFF2-40B4-BE49-F238E27FC236}">
                <a16:creationId xmlns:a16="http://schemas.microsoft.com/office/drawing/2014/main" id="{2463BB68-E026-42E2-91F4-9CA2C72E203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6E279E-6C85-47AF-B97B-6F85023D85AD}"/>
              </a:ext>
            </a:extLst>
          </p:cNvPr>
          <p:cNvSpPr>
            <a:spLocks noGrp="1"/>
          </p:cNvSpPr>
          <p:nvPr>
            <p:ph type="sldNum" sz="quarter" idx="12"/>
          </p:nvPr>
        </p:nvSpPr>
        <p:spPr/>
        <p:txBody>
          <a:bodyPr/>
          <a:lstStyle/>
          <a:p>
            <a:fld id="{C5DA075C-C993-4FAD-8A21-EDA8F2646A4F}" type="slidenum">
              <a:rPr lang="en-US" smtClean="0"/>
              <a:t>‹#›</a:t>
            </a:fld>
            <a:endParaRPr lang="en-US"/>
          </a:p>
        </p:txBody>
      </p:sp>
    </p:spTree>
    <p:extLst>
      <p:ext uri="{BB962C8B-B14F-4D97-AF65-F5344CB8AC3E}">
        <p14:creationId xmlns:p14="http://schemas.microsoft.com/office/powerpoint/2010/main" val="2427022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886CA-6C98-47F2-8728-B8680DEC1A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3C48ECA-D9C7-411F-B08B-BCF7951873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E402995-20BA-4D80-93E4-CBD5C06C32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35D779-1AA9-4ABC-A8FF-4D8B8759D994}"/>
              </a:ext>
            </a:extLst>
          </p:cNvPr>
          <p:cNvSpPr>
            <a:spLocks noGrp="1"/>
          </p:cNvSpPr>
          <p:nvPr>
            <p:ph type="dt" sz="half" idx="10"/>
          </p:nvPr>
        </p:nvSpPr>
        <p:spPr/>
        <p:txBody>
          <a:bodyPr/>
          <a:lstStyle/>
          <a:p>
            <a:fld id="{EB19CA59-0604-4299-A1B6-5683E168CE64}" type="datetimeFigureOut">
              <a:rPr lang="en-US" smtClean="0"/>
              <a:t>12/1/2019</a:t>
            </a:fld>
            <a:endParaRPr lang="en-US"/>
          </a:p>
        </p:txBody>
      </p:sp>
      <p:sp>
        <p:nvSpPr>
          <p:cNvPr id="6" name="Footer Placeholder 5">
            <a:extLst>
              <a:ext uri="{FF2B5EF4-FFF2-40B4-BE49-F238E27FC236}">
                <a16:creationId xmlns:a16="http://schemas.microsoft.com/office/drawing/2014/main" id="{D441A093-E7BE-4426-A69B-17A5440979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D4A9E7-3FDB-4524-BC4C-F6C4798D90D9}"/>
              </a:ext>
            </a:extLst>
          </p:cNvPr>
          <p:cNvSpPr>
            <a:spLocks noGrp="1"/>
          </p:cNvSpPr>
          <p:nvPr>
            <p:ph type="sldNum" sz="quarter" idx="12"/>
          </p:nvPr>
        </p:nvSpPr>
        <p:spPr/>
        <p:txBody>
          <a:bodyPr/>
          <a:lstStyle/>
          <a:p>
            <a:fld id="{C5DA075C-C993-4FAD-8A21-EDA8F2646A4F}" type="slidenum">
              <a:rPr lang="en-US" smtClean="0"/>
              <a:t>‹#›</a:t>
            </a:fld>
            <a:endParaRPr lang="en-US"/>
          </a:p>
        </p:txBody>
      </p:sp>
    </p:spTree>
    <p:extLst>
      <p:ext uri="{BB962C8B-B14F-4D97-AF65-F5344CB8AC3E}">
        <p14:creationId xmlns:p14="http://schemas.microsoft.com/office/powerpoint/2010/main" val="2638652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8DAF7-275E-4C2A-8EC7-BD58EBD6A4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8E408A-0A0F-4BC9-AA0D-0BE28B285B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DB720B6-1066-4959-A16E-D09E5E07CF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44D374-3A48-4EB0-BA79-0D1EE79D7515}"/>
              </a:ext>
            </a:extLst>
          </p:cNvPr>
          <p:cNvSpPr>
            <a:spLocks noGrp="1"/>
          </p:cNvSpPr>
          <p:nvPr>
            <p:ph type="dt" sz="half" idx="10"/>
          </p:nvPr>
        </p:nvSpPr>
        <p:spPr/>
        <p:txBody>
          <a:bodyPr/>
          <a:lstStyle/>
          <a:p>
            <a:fld id="{EB19CA59-0604-4299-A1B6-5683E168CE64}" type="datetimeFigureOut">
              <a:rPr lang="en-US" smtClean="0"/>
              <a:t>12/1/2019</a:t>
            </a:fld>
            <a:endParaRPr lang="en-US"/>
          </a:p>
        </p:txBody>
      </p:sp>
      <p:sp>
        <p:nvSpPr>
          <p:cNvPr id="6" name="Footer Placeholder 5">
            <a:extLst>
              <a:ext uri="{FF2B5EF4-FFF2-40B4-BE49-F238E27FC236}">
                <a16:creationId xmlns:a16="http://schemas.microsoft.com/office/drawing/2014/main" id="{090D4CE5-D8BB-48F6-A30D-8FB1ADF4E5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C6414E-D292-499A-B1B3-A1E03F2EB7A9}"/>
              </a:ext>
            </a:extLst>
          </p:cNvPr>
          <p:cNvSpPr>
            <a:spLocks noGrp="1"/>
          </p:cNvSpPr>
          <p:nvPr>
            <p:ph type="sldNum" sz="quarter" idx="12"/>
          </p:nvPr>
        </p:nvSpPr>
        <p:spPr/>
        <p:txBody>
          <a:bodyPr/>
          <a:lstStyle/>
          <a:p>
            <a:fld id="{C5DA075C-C993-4FAD-8A21-EDA8F2646A4F}" type="slidenum">
              <a:rPr lang="en-US" smtClean="0"/>
              <a:t>‹#›</a:t>
            </a:fld>
            <a:endParaRPr lang="en-US"/>
          </a:p>
        </p:txBody>
      </p:sp>
    </p:spTree>
    <p:extLst>
      <p:ext uri="{BB962C8B-B14F-4D97-AF65-F5344CB8AC3E}">
        <p14:creationId xmlns:p14="http://schemas.microsoft.com/office/powerpoint/2010/main" val="2759799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9B74BC-445E-479F-BEB5-1AB0555F32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8BDC630-D18E-4587-957E-3868C6031B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FC9FE9-C5E2-4FC6-88A4-2884C2A084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19CA59-0604-4299-A1B6-5683E168CE64}" type="datetimeFigureOut">
              <a:rPr lang="en-US" smtClean="0"/>
              <a:t>12/1/2019</a:t>
            </a:fld>
            <a:endParaRPr lang="en-US"/>
          </a:p>
        </p:txBody>
      </p:sp>
      <p:sp>
        <p:nvSpPr>
          <p:cNvPr id="5" name="Footer Placeholder 4">
            <a:extLst>
              <a:ext uri="{FF2B5EF4-FFF2-40B4-BE49-F238E27FC236}">
                <a16:creationId xmlns:a16="http://schemas.microsoft.com/office/drawing/2014/main" id="{8AD35D8B-EB00-4B37-B865-558412279F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DD85D4F-FB0C-4FD2-B2C6-47E97FFE1B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DA075C-C993-4FAD-8A21-EDA8F2646A4F}" type="slidenum">
              <a:rPr lang="en-US" smtClean="0"/>
              <a:t>‹#›</a:t>
            </a:fld>
            <a:endParaRPr lang="en-US"/>
          </a:p>
        </p:txBody>
      </p:sp>
    </p:spTree>
    <p:extLst>
      <p:ext uri="{BB962C8B-B14F-4D97-AF65-F5344CB8AC3E}">
        <p14:creationId xmlns:p14="http://schemas.microsoft.com/office/powerpoint/2010/main" val="3799855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hyperlink" Target="https://earthobservatory.nasa.gov/global-maps/MOD14A1_M_FIRE"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2">
            <a:extLst>
              <a:ext uri="{FF2B5EF4-FFF2-40B4-BE49-F238E27FC236}">
                <a16:creationId xmlns:a16="http://schemas.microsoft.com/office/drawing/2014/main" id="{59C1BC7C-3AC6-42CD-BC4B-AB9F4EC12230}"/>
              </a:ext>
            </a:extLst>
          </p:cNvPr>
          <p:cNvSpPr>
            <a:spLocks noGrp="1"/>
          </p:cNvSpPr>
          <p:nvPr>
            <p:ph idx="1"/>
          </p:nvPr>
        </p:nvSpPr>
        <p:spPr>
          <a:xfrm>
            <a:off x="661738" y="269540"/>
            <a:ext cx="11177336" cy="1077998"/>
          </a:xfrm>
        </p:spPr>
        <p:txBody>
          <a:bodyPr>
            <a:normAutofit/>
          </a:bodyPr>
          <a:lstStyle/>
          <a:p>
            <a:pPr marL="0" indent="0">
              <a:lnSpc>
                <a:spcPct val="100000"/>
              </a:lnSpc>
              <a:spcBef>
                <a:spcPts val="0"/>
              </a:spcBef>
              <a:buNone/>
            </a:pPr>
            <a:r>
              <a:rPr lang="en-US" sz="3600" b="1" dirty="0">
                <a:solidFill>
                  <a:schemeClr val="accent1">
                    <a:lumMod val="50000"/>
                  </a:schemeClr>
                </a:solidFill>
              </a:rPr>
              <a:t>Welcome to extreme-event monitoring: </a:t>
            </a:r>
            <a:r>
              <a:rPr lang="en-US" sz="2000" i="1" dirty="0">
                <a:solidFill>
                  <a:schemeClr val="bg1">
                    <a:lumMod val="50000"/>
                  </a:schemeClr>
                </a:solidFill>
              </a:rPr>
              <a:t>Using social media for actionable extreme weather event surveillance</a:t>
            </a:r>
          </a:p>
        </p:txBody>
      </p:sp>
      <p:sp>
        <p:nvSpPr>
          <p:cNvPr id="12" name="TextBox 11">
            <a:extLst>
              <a:ext uri="{FF2B5EF4-FFF2-40B4-BE49-F238E27FC236}">
                <a16:creationId xmlns:a16="http://schemas.microsoft.com/office/drawing/2014/main" id="{3B55B5C2-599B-4C46-AC73-17FEAB8C4C9A}"/>
              </a:ext>
            </a:extLst>
          </p:cNvPr>
          <p:cNvSpPr txBox="1"/>
          <p:nvPr/>
        </p:nvSpPr>
        <p:spPr>
          <a:xfrm>
            <a:off x="5586665" y="1347538"/>
            <a:ext cx="6112042" cy="3416320"/>
          </a:xfrm>
          <a:prstGeom prst="rect">
            <a:avLst/>
          </a:prstGeom>
          <a:noFill/>
          <a:ln w="12700">
            <a:solidFill>
              <a:schemeClr val="tx1"/>
            </a:solidFill>
          </a:ln>
        </p:spPr>
        <p:txBody>
          <a:bodyPr wrap="square" rtlCol="0">
            <a:spAutoFit/>
          </a:bodyPr>
          <a:lstStyle/>
          <a:p>
            <a:r>
              <a:rPr lang="en-US" dirty="0"/>
              <a:t>Twitter Map</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13" name="Rectangle 12">
            <a:extLst>
              <a:ext uri="{FF2B5EF4-FFF2-40B4-BE49-F238E27FC236}">
                <a16:creationId xmlns:a16="http://schemas.microsoft.com/office/drawing/2014/main" id="{6826266F-AC1F-43FC-BA53-E11A053E3540}"/>
              </a:ext>
            </a:extLst>
          </p:cNvPr>
          <p:cNvSpPr/>
          <p:nvPr/>
        </p:nvSpPr>
        <p:spPr>
          <a:xfrm>
            <a:off x="352926" y="1347538"/>
            <a:ext cx="4924927" cy="2521203"/>
          </a:xfrm>
          <a:prstGeom prst="rect">
            <a:avLst/>
          </a:prstGeom>
        </p:spPr>
        <p:txBody>
          <a:bodyPr wrap="square">
            <a:spAutoFit/>
          </a:bodyPr>
          <a:lstStyle/>
          <a:p>
            <a:pPr algn="just">
              <a:lnSpc>
                <a:spcPct val="107000"/>
              </a:lnSpc>
              <a:spcAft>
                <a:spcPts val="800"/>
              </a:spcAft>
            </a:pPr>
            <a:r>
              <a:rPr lang="en-US" b="1" dirty="0">
                <a:solidFill>
                  <a:srgbClr val="222222"/>
                </a:solidFill>
                <a:latin typeface="Arial" panose="020B0604020202020204" pitchFamily="34" charset="0"/>
                <a:ea typeface="Times New Roman" panose="02020603050405020304" pitchFamily="18" charset="0"/>
                <a:cs typeface="Times New Roman" panose="02020603050405020304" pitchFamily="18" charset="0"/>
              </a:rPr>
              <a:t>#</a:t>
            </a:r>
            <a:r>
              <a:rPr lang="en-US" b="1" dirty="0" err="1">
                <a:solidFill>
                  <a:srgbClr val="222222"/>
                </a:solidFill>
                <a:latin typeface="Arial" panose="020B0604020202020204" pitchFamily="34" charset="0"/>
                <a:ea typeface="Times New Roman" panose="02020603050405020304" pitchFamily="18" charset="0"/>
                <a:cs typeface="Times New Roman" panose="02020603050405020304" pitchFamily="18" charset="0"/>
              </a:rPr>
              <a:t>ExtremeEvents</a:t>
            </a:r>
            <a:r>
              <a:rPr lang="en-US" b="1" dirty="0">
                <a:solidFill>
                  <a:srgbClr val="222222"/>
                </a:solidFill>
                <a:latin typeface="Arial" panose="020B0604020202020204" pitchFamily="34" charset="0"/>
                <a:ea typeface="Times New Roman" panose="02020603050405020304" pitchFamily="18" charset="0"/>
                <a:cs typeface="Times New Roman" panose="02020603050405020304" pitchFamily="18" charset="0"/>
              </a:rPr>
              <a:t>, #</a:t>
            </a:r>
            <a:r>
              <a:rPr lang="en-US" b="1" dirty="0" err="1">
                <a:solidFill>
                  <a:srgbClr val="222222"/>
                </a:solidFill>
                <a:latin typeface="Arial" panose="020B0604020202020204" pitchFamily="34" charset="0"/>
                <a:ea typeface="Times New Roman" panose="02020603050405020304" pitchFamily="18" charset="0"/>
                <a:cs typeface="Times New Roman" panose="02020603050405020304" pitchFamily="18" charset="0"/>
              </a:rPr>
              <a:t>SevereWeather</a:t>
            </a:r>
            <a:r>
              <a:rPr lang="en-US" dirty="0">
                <a:solidFill>
                  <a:srgbClr val="222222"/>
                </a:solidFill>
                <a:latin typeface="Arial" panose="020B0604020202020204" pitchFamily="34" charset="0"/>
                <a:ea typeface="Times New Roman" panose="02020603050405020304" pitchFamily="18" charset="0"/>
                <a:cs typeface="Times New Roman" panose="02020603050405020304" pitchFamily="18" charset="0"/>
              </a:rPr>
              <a:t>. Natural phenomena that generally occur over very short time scales of hours to days to weeks. </a:t>
            </a:r>
            <a:r>
              <a:rPr lang="en-US" b="1" dirty="0"/>
              <a:t>Extreme events</a:t>
            </a:r>
            <a:r>
              <a:rPr lang="en-US" dirty="0"/>
              <a:t> include tropical cyclones (hurricanes, typhoons), tornadoes, floods, heat and cold waves, wildfires, earthquakes, tsunamis, and volcanic eruptions.</a:t>
            </a:r>
          </a:p>
          <a:p>
            <a:pPr algn="just">
              <a:lnSpc>
                <a:spcPct val="107000"/>
              </a:lnSpc>
              <a:spcAft>
                <a:spcPts val="800"/>
              </a:spcAft>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440765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OD14A1_M_FIRE">
            <a:hlinkClick r:id="" action="ppaction://media"/>
            <a:extLst>
              <a:ext uri="{FF2B5EF4-FFF2-40B4-BE49-F238E27FC236}">
                <a16:creationId xmlns:a16="http://schemas.microsoft.com/office/drawing/2014/main" id="{F47218B3-15B6-497A-AEFB-66107E9316C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51005" y="937521"/>
            <a:ext cx="3803901" cy="2546565"/>
          </a:xfrm>
          <a:prstGeom prst="rect">
            <a:avLst/>
          </a:prstGeom>
        </p:spPr>
      </p:pic>
      <p:sp>
        <p:nvSpPr>
          <p:cNvPr id="7" name="Content Placeholder 2">
            <a:extLst>
              <a:ext uri="{FF2B5EF4-FFF2-40B4-BE49-F238E27FC236}">
                <a16:creationId xmlns:a16="http://schemas.microsoft.com/office/drawing/2014/main" id="{A4A3464E-030E-4B96-97F7-835DD377DE01}"/>
              </a:ext>
            </a:extLst>
          </p:cNvPr>
          <p:cNvSpPr txBox="1">
            <a:spLocks/>
          </p:cNvSpPr>
          <p:nvPr/>
        </p:nvSpPr>
        <p:spPr>
          <a:xfrm>
            <a:off x="320843" y="55745"/>
            <a:ext cx="4154904" cy="660902"/>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7500" b="1" i="1" dirty="0">
                <a:solidFill>
                  <a:schemeClr val="accent2">
                    <a:lumMod val="75000"/>
                  </a:schemeClr>
                </a:solidFill>
              </a:rPr>
              <a:t>#Wildfires, #Fires</a:t>
            </a:r>
          </a:p>
        </p:txBody>
      </p:sp>
      <p:sp>
        <p:nvSpPr>
          <p:cNvPr id="8" name="TextBox 7">
            <a:extLst>
              <a:ext uri="{FF2B5EF4-FFF2-40B4-BE49-F238E27FC236}">
                <a16:creationId xmlns:a16="http://schemas.microsoft.com/office/drawing/2014/main" id="{C6B24493-7D7D-43C9-BCCB-975CF7304FB3}"/>
              </a:ext>
            </a:extLst>
          </p:cNvPr>
          <p:cNvSpPr txBox="1"/>
          <p:nvPr/>
        </p:nvSpPr>
        <p:spPr>
          <a:xfrm>
            <a:off x="5181599" y="2808711"/>
            <a:ext cx="6112042" cy="3416320"/>
          </a:xfrm>
          <a:prstGeom prst="rect">
            <a:avLst/>
          </a:prstGeom>
          <a:noFill/>
          <a:ln w="12700">
            <a:solidFill>
              <a:schemeClr val="tx1"/>
            </a:solidFill>
          </a:ln>
        </p:spPr>
        <p:txBody>
          <a:bodyPr wrap="square" rtlCol="0">
            <a:spAutoFit/>
          </a:bodyPr>
          <a:lstStyle/>
          <a:p>
            <a:r>
              <a:rPr lang="en-US" dirty="0"/>
              <a:t>Twitter Map</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11" name="Rectangle 10">
            <a:extLst>
              <a:ext uri="{FF2B5EF4-FFF2-40B4-BE49-F238E27FC236}">
                <a16:creationId xmlns:a16="http://schemas.microsoft.com/office/drawing/2014/main" id="{55BBFF47-D997-4EEC-B807-17BE070415C8}"/>
              </a:ext>
            </a:extLst>
          </p:cNvPr>
          <p:cNvSpPr/>
          <p:nvPr/>
        </p:nvSpPr>
        <p:spPr>
          <a:xfrm>
            <a:off x="4297362" y="370399"/>
            <a:ext cx="7573795" cy="2123658"/>
          </a:xfrm>
          <a:prstGeom prst="rect">
            <a:avLst/>
          </a:prstGeom>
        </p:spPr>
        <p:txBody>
          <a:bodyPr wrap="square">
            <a:spAutoFit/>
          </a:bodyPr>
          <a:lstStyle/>
          <a:p>
            <a:pPr algn="just"/>
            <a:r>
              <a:rPr lang="en-US" sz="2200" b="1" dirty="0">
                <a:solidFill>
                  <a:schemeClr val="accent2">
                    <a:lumMod val="75000"/>
                  </a:schemeClr>
                </a:solidFill>
              </a:rPr>
              <a:t> </a:t>
            </a:r>
            <a:r>
              <a:rPr lang="en-US" sz="2200" i="1" dirty="0"/>
              <a:t>On Earth, something is always burning. Wildfires are started by lightning or accidentally by people</a:t>
            </a:r>
            <a:r>
              <a:rPr lang="en-US" sz="2200" dirty="0"/>
              <a:t>. Fires can generate large amounts of smoke pollution, release greenhouse gases, and unintentionally degrade ecosystems. But fires can also clear away dead and dying underbrush, which can help restore an ecosystem to good health. </a:t>
            </a:r>
            <a:endParaRPr lang="en-US" sz="2200" b="1" dirty="0">
              <a:solidFill>
                <a:schemeClr val="accent2">
                  <a:lumMod val="75000"/>
                </a:schemeClr>
              </a:solidFill>
            </a:endParaRPr>
          </a:p>
        </p:txBody>
      </p:sp>
      <p:sp>
        <p:nvSpPr>
          <p:cNvPr id="12" name="Rectangle 11">
            <a:extLst>
              <a:ext uri="{FF2B5EF4-FFF2-40B4-BE49-F238E27FC236}">
                <a16:creationId xmlns:a16="http://schemas.microsoft.com/office/drawing/2014/main" id="{387CBD3C-9C55-463B-A0CB-64559131AE98}"/>
              </a:ext>
            </a:extLst>
          </p:cNvPr>
          <p:cNvSpPr/>
          <p:nvPr/>
        </p:nvSpPr>
        <p:spPr>
          <a:xfrm>
            <a:off x="320843" y="6488668"/>
            <a:ext cx="4242059" cy="369332"/>
          </a:xfrm>
          <a:prstGeom prst="rect">
            <a:avLst/>
          </a:prstGeom>
        </p:spPr>
        <p:txBody>
          <a:bodyPr wrap="none">
            <a:spAutoFit/>
          </a:bodyPr>
          <a:lstStyle/>
          <a:p>
            <a:r>
              <a:rPr lang="en-US" dirty="0"/>
              <a:t>Source: </a:t>
            </a:r>
            <a:r>
              <a:rPr lang="en-US" dirty="0">
                <a:hlinkClick r:id="rId5"/>
              </a:rPr>
              <a:t>https://earthobservatory.nasa.gov/</a:t>
            </a:r>
            <a:endParaRPr lang="en-US" dirty="0"/>
          </a:p>
        </p:txBody>
      </p:sp>
    </p:spTree>
    <p:extLst>
      <p:ext uri="{BB962C8B-B14F-4D97-AF65-F5344CB8AC3E}">
        <p14:creationId xmlns:p14="http://schemas.microsoft.com/office/powerpoint/2010/main" val="3509559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A05F76-0120-4790-A473-B8E961988C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5060" y="1351989"/>
            <a:ext cx="3695095" cy="2217057"/>
          </a:xfrm>
          <a:prstGeom prst="rect">
            <a:avLst/>
          </a:prstGeom>
        </p:spPr>
      </p:pic>
      <p:sp>
        <p:nvSpPr>
          <p:cNvPr id="7" name="Content Placeholder 2">
            <a:extLst>
              <a:ext uri="{FF2B5EF4-FFF2-40B4-BE49-F238E27FC236}">
                <a16:creationId xmlns:a16="http://schemas.microsoft.com/office/drawing/2014/main" id="{19D3AA8A-8264-4059-8719-6C0A65ECC3B8}"/>
              </a:ext>
            </a:extLst>
          </p:cNvPr>
          <p:cNvSpPr txBox="1">
            <a:spLocks/>
          </p:cNvSpPr>
          <p:nvPr/>
        </p:nvSpPr>
        <p:spPr>
          <a:xfrm>
            <a:off x="661738" y="269540"/>
            <a:ext cx="10803752" cy="85340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3000" b="1" i="1" dirty="0">
                <a:solidFill>
                  <a:schemeClr val="accent1">
                    <a:lumMod val="50000"/>
                  </a:schemeClr>
                </a:solidFill>
              </a:rPr>
              <a:t>#Hurricane.</a:t>
            </a:r>
            <a:r>
              <a:rPr lang="en-US" sz="2200" i="1" dirty="0">
                <a:solidFill>
                  <a:schemeClr val="accent1">
                    <a:lumMod val="50000"/>
                  </a:schemeClr>
                </a:solidFill>
              </a:rPr>
              <a:t> </a:t>
            </a:r>
            <a:r>
              <a:rPr lang="en-US" sz="2200" dirty="0"/>
              <a:t>A  large rotating storm with high speed winds that forms over warm waters in tropical areas. </a:t>
            </a:r>
            <a:endParaRPr lang="en-US" sz="2200" i="1" dirty="0">
              <a:solidFill>
                <a:schemeClr val="accent1">
                  <a:lumMod val="50000"/>
                </a:schemeClr>
              </a:solidFill>
            </a:endParaRPr>
          </a:p>
        </p:txBody>
      </p:sp>
      <p:sp>
        <p:nvSpPr>
          <p:cNvPr id="10" name="TextBox 9">
            <a:extLst>
              <a:ext uri="{FF2B5EF4-FFF2-40B4-BE49-F238E27FC236}">
                <a16:creationId xmlns:a16="http://schemas.microsoft.com/office/drawing/2014/main" id="{9D925A94-D445-4CA7-B721-6E59D387A369}"/>
              </a:ext>
            </a:extLst>
          </p:cNvPr>
          <p:cNvSpPr txBox="1"/>
          <p:nvPr/>
        </p:nvSpPr>
        <p:spPr>
          <a:xfrm>
            <a:off x="5497826" y="1860886"/>
            <a:ext cx="6112042" cy="3416320"/>
          </a:xfrm>
          <a:prstGeom prst="rect">
            <a:avLst/>
          </a:prstGeom>
          <a:noFill/>
          <a:ln w="12700">
            <a:solidFill>
              <a:schemeClr val="tx1"/>
            </a:solidFill>
          </a:ln>
        </p:spPr>
        <p:txBody>
          <a:bodyPr wrap="square" rtlCol="0">
            <a:spAutoFit/>
          </a:bodyPr>
          <a:lstStyle/>
          <a:p>
            <a:r>
              <a:rPr lang="en-US" dirty="0"/>
              <a:t>Twitter Map</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11" name="Rectangle 10">
            <a:extLst>
              <a:ext uri="{FF2B5EF4-FFF2-40B4-BE49-F238E27FC236}">
                <a16:creationId xmlns:a16="http://schemas.microsoft.com/office/drawing/2014/main" id="{9B599F04-8779-46A8-8D4B-F2142B59ADE1}"/>
              </a:ext>
            </a:extLst>
          </p:cNvPr>
          <p:cNvSpPr/>
          <p:nvPr/>
        </p:nvSpPr>
        <p:spPr>
          <a:xfrm>
            <a:off x="320843" y="6488668"/>
            <a:ext cx="3391441" cy="369332"/>
          </a:xfrm>
          <a:prstGeom prst="rect">
            <a:avLst/>
          </a:prstGeom>
        </p:spPr>
        <p:txBody>
          <a:bodyPr wrap="none">
            <a:spAutoFit/>
          </a:bodyPr>
          <a:lstStyle/>
          <a:p>
            <a:r>
              <a:rPr lang="en-US" dirty="0"/>
              <a:t>Source: National Hurricane Center</a:t>
            </a:r>
          </a:p>
        </p:txBody>
      </p:sp>
    </p:spTree>
    <p:extLst>
      <p:ext uri="{BB962C8B-B14F-4D97-AF65-F5344CB8AC3E}">
        <p14:creationId xmlns:p14="http://schemas.microsoft.com/office/powerpoint/2010/main" val="26786770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19D3AA8A-8264-4059-8719-6C0A65ECC3B8}"/>
              </a:ext>
            </a:extLst>
          </p:cNvPr>
          <p:cNvSpPr txBox="1">
            <a:spLocks/>
          </p:cNvSpPr>
          <p:nvPr/>
        </p:nvSpPr>
        <p:spPr>
          <a:xfrm>
            <a:off x="661738" y="269540"/>
            <a:ext cx="10803752" cy="85340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3000" b="1" i="1" dirty="0">
                <a:solidFill>
                  <a:schemeClr val="accent1">
                    <a:lumMod val="75000"/>
                  </a:schemeClr>
                </a:solidFill>
              </a:rPr>
              <a:t>#Flood</a:t>
            </a:r>
            <a:r>
              <a:rPr lang="en-US" sz="2200" i="1" dirty="0">
                <a:solidFill>
                  <a:schemeClr val="accent1">
                    <a:lumMod val="50000"/>
                  </a:schemeClr>
                </a:solidFill>
              </a:rPr>
              <a:t> </a:t>
            </a:r>
            <a:r>
              <a:rPr lang="en-US" sz="2200" dirty="0"/>
              <a:t>A  large rotating storm with high speed winds that forms over warm waters in tropical areas. </a:t>
            </a:r>
            <a:endParaRPr lang="en-US" sz="2200" i="1" dirty="0">
              <a:solidFill>
                <a:schemeClr val="accent1">
                  <a:lumMod val="50000"/>
                </a:schemeClr>
              </a:solidFill>
            </a:endParaRPr>
          </a:p>
        </p:txBody>
      </p:sp>
      <p:sp>
        <p:nvSpPr>
          <p:cNvPr id="10" name="TextBox 9">
            <a:extLst>
              <a:ext uri="{FF2B5EF4-FFF2-40B4-BE49-F238E27FC236}">
                <a16:creationId xmlns:a16="http://schemas.microsoft.com/office/drawing/2014/main" id="{9D925A94-D445-4CA7-B721-6E59D387A369}"/>
              </a:ext>
            </a:extLst>
          </p:cNvPr>
          <p:cNvSpPr txBox="1"/>
          <p:nvPr/>
        </p:nvSpPr>
        <p:spPr>
          <a:xfrm>
            <a:off x="5497826" y="1860886"/>
            <a:ext cx="6112042" cy="3416320"/>
          </a:xfrm>
          <a:prstGeom prst="rect">
            <a:avLst/>
          </a:prstGeom>
          <a:noFill/>
          <a:ln w="12700">
            <a:solidFill>
              <a:schemeClr val="tx1"/>
            </a:solidFill>
          </a:ln>
        </p:spPr>
        <p:txBody>
          <a:bodyPr wrap="square" rtlCol="0">
            <a:spAutoFit/>
          </a:bodyPr>
          <a:lstStyle/>
          <a:p>
            <a:r>
              <a:rPr lang="en-US" dirty="0"/>
              <a:t>Twitter Map</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11" name="Rectangle 10">
            <a:extLst>
              <a:ext uri="{FF2B5EF4-FFF2-40B4-BE49-F238E27FC236}">
                <a16:creationId xmlns:a16="http://schemas.microsoft.com/office/drawing/2014/main" id="{9B599F04-8779-46A8-8D4B-F2142B59ADE1}"/>
              </a:ext>
            </a:extLst>
          </p:cNvPr>
          <p:cNvSpPr/>
          <p:nvPr/>
        </p:nvSpPr>
        <p:spPr>
          <a:xfrm>
            <a:off x="320843" y="6488668"/>
            <a:ext cx="3391441" cy="369332"/>
          </a:xfrm>
          <a:prstGeom prst="rect">
            <a:avLst/>
          </a:prstGeom>
        </p:spPr>
        <p:txBody>
          <a:bodyPr wrap="none">
            <a:spAutoFit/>
          </a:bodyPr>
          <a:lstStyle/>
          <a:p>
            <a:r>
              <a:rPr lang="en-US" dirty="0"/>
              <a:t>Source: National Hurricane Center</a:t>
            </a:r>
          </a:p>
        </p:txBody>
      </p:sp>
    </p:spTree>
    <p:extLst>
      <p:ext uri="{BB962C8B-B14F-4D97-AF65-F5344CB8AC3E}">
        <p14:creationId xmlns:p14="http://schemas.microsoft.com/office/powerpoint/2010/main" val="5276993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TotalTime>
  <Words>196</Words>
  <Application>Microsoft Office PowerPoint</Application>
  <PresentationFormat>Widescreen</PresentationFormat>
  <Paragraphs>49</Paragraphs>
  <Slides>4</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Aline</dc:creator>
  <cp:lastModifiedBy>Aline</cp:lastModifiedBy>
  <cp:revision>9</cp:revision>
  <dcterms:created xsi:type="dcterms:W3CDTF">2019-12-01T06:55:23Z</dcterms:created>
  <dcterms:modified xsi:type="dcterms:W3CDTF">2019-12-01T08:37:38Z</dcterms:modified>
</cp:coreProperties>
</file>

<file path=docProps/thumbnail.jpeg>
</file>